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Safira March" charset="1" panose="02000503000000020003"/>
      <p:regular r:id="rId31"/>
    </p:embeddedFont>
    <p:embeddedFont>
      <p:font typeface="Antic" charset="1" panose="00000000000000000000"/>
      <p:regular r:id="rId32"/>
    </p:embeddedFont>
    <p:embeddedFont>
      <p:font typeface="Raleway Medium" charset="1" panose="00000000000000000000"/>
      <p:regular r:id="rId33"/>
    </p:embeddedFont>
    <p:embeddedFont>
      <p:font typeface="Raleway Bold" charset="1" panose="00000000000000000000"/>
      <p:regular r:id="rId34"/>
    </p:embeddedFont>
    <p:embeddedFont>
      <p:font typeface="Arimo Bold" charset="1" panose="020B0704020202020204"/>
      <p:regular r:id="rId35"/>
    </p:embeddedFont>
    <p:embeddedFont>
      <p:font typeface="Arimo" charset="1" panose="020B0604020202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42964" y="3255264"/>
            <a:ext cx="6721874" cy="3776471"/>
          </a:xfrm>
          <a:custGeom>
            <a:avLst/>
            <a:gdLst/>
            <a:ahLst/>
            <a:cxnLst/>
            <a:rect r="r" b="b" t="t" l="l"/>
            <a:pathLst>
              <a:path h="3776471" w="6721874">
                <a:moveTo>
                  <a:pt x="0" y="0"/>
                </a:moveTo>
                <a:lnTo>
                  <a:pt x="6721874" y="0"/>
                </a:lnTo>
                <a:lnTo>
                  <a:pt x="6721874" y="3776472"/>
                </a:lnTo>
                <a:lnTo>
                  <a:pt x="0" y="377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5672" y="3175151"/>
            <a:ext cx="9403512" cy="269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0"/>
              </a:lnSpc>
            </a:pPr>
            <a:r>
              <a:rPr lang="en-US" sz="5141" spc="298">
                <a:solidFill>
                  <a:srgbClr val="00694C"/>
                </a:solidFill>
                <a:latin typeface="Safira March"/>
                <a:ea typeface="Safira March"/>
                <a:cs typeface="Safira March"/>
                <a:sym typeface="Safira March"/>
              </a:rPr>
              <a:t>Online Shop </a:t>
            </a:r>
          </a:p>
          <a:p>
            <a:pPr algn="l" marL="0" indent="0" lvl="1">
              <a:lnSpc>
                <a:spcPts val="11260"/>
              </a:lnSpc>
            </a:pPr>
            <a:r>
              <a:rPr lang="en-US" sz="5141" spc="298">
                <a:solidFill>
                  <a:srgbClr val="00694C"/>
                </a:solidFill>
                <a:latin typeface="Safira March"/>
                <a:ea typeface="Safira March"/>
                <a:cs typeface="Safira March"/>
                <a:sym typeface="Safira March"/>
              </a:rPr>
              <a:t>Analytics [2024]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7750" y="6359270"/>
            <a:ext cx="7226203" cy="67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5460"/>
              </a:lnSpc>
            </a:pPr>
            <a:r>
              <a:rPr lang="en-US" sz="3900" spc="-163">
                <a:solidFill>
                  <a:srgbClr val="00694C"/>
                </a:solidFill>
                <a:latin typeface="Antic"/>
                <a:ea typeface="Antic"/>
                <a:cs typeface="Antic"/>
                <a:sym typeface="Antic"/>
              </a:rPr>
              <a:t>A Path to Growth &amp; Efficiency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5672" y="876299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</a:t>
            </a:r>
            <a:r>
              <a:rPr lang="en-US" b="true" sz="3000" spc="-138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Keval Patel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7599" y="2629274"/>
            <a:ext cx="5630136" cy="5642565"/>
          </a:xfrm>
          <a:custGeom>
            <a:avLst/>
            <a:gdLst/>
            <a:ahLst/>
            <a:cxnLst/>
            <a:rect r="r" b="b" t="t" l="l"/>
            <a:pathLst>
              <a:path h="5642565" w="5630136">
                <a:moveTo>
                  <a:pt x="0" y="0"/>
                </a:moveTo>
                <a:lnTo>
                  <a:pt x="5630136" y="0"/>
                </a:lnTo>
                <a:lnTo>
                  <a:pt x="5630136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331218" y="2919889"/>
            <a:ext cx="10296368" cy="3127522"/>
          </a:xfrm>
          <a:custGeom>
            <a:avLst/>
            <a:gdLst/>
            <a:ahLst/>
            <a:cxnLst/>
            <a:rect r="r" b="b" t="t" l="l"/>
            <a:pathLst>
              <a:path h="3127522" w="10296368">
                <a:moveTo>
                  <a:pt x="0" y="0"/>
                </a:moveTo>
                <a:lnTo>
                  <a:pt x="10296368" y="0"/>
                </a:lnTo>
                <a:lnTo>
                  <a:pt x="10296368" y="3127521"/>
                </a:lnTo>
                <a:lnTo>
                  <a:pt x="0" y="3127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" t="0" r="-4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89223" y="686117"/>
            <a:ext cx="110288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spc="-156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2024 Customer Cohort Revenue and LTV Analysis"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4515" y="3365920"/>
            <a:ext cx="4598632" cy="4718745"/>
          </a:xfrm>
          <a:custGeom>
            <a:avLst/>
            <a:gdLst/>
            <a:ahLst/>
            <a:cxnLst/>
            <a:rect r="r" b="b" t="t" l="l"/>
            <a:pathLst>
              <a:path h="4718745" w="4598632">
                <a:moveTo>
                  <a:pt x="0" y="0"/>
                </a:moveTo>
                <a:lnTo>
                  <a:pt x="4598632" y="0"/>
                </a:lnTo>
                <a:lnTo>
                  <a:pt x="4598632" y="4718746"/>
                </a:lnTo>
                <a:lnTo>
                  <a:pt x="0" y="471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41254" y="1219200"/>
            <a:ext cx="9779565" cy="87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37"/>
              </a:lnSpc>
            </a:pPr>
            <a:r>
              <a:rPr lang="en-US" b="true" sz="7041" spc="-32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Product Insights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77470" y="3334798"/>
            <a:ext cx="10322290" cy="3612965"/>
            <a:chOff x="0" y="0"/>
            <a:chExt cx="2301403" cy="805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1403" cy="805528"/>
            </a:xfrm>
            <a:custGeom>
              <a:avLst/>
              <a:gdLst/>
              <a:ahLst/>
              <a:cxnLst/>
              <a:rect r="r" b="b" t="t" l="l"/>
              <a:pathLst>
                <a:path h="805528" w="2301403">
                  <a:moveTo>
                    <a:pt x="33001" y="0"/>
                  </a:moveTo>
                  <a:lnTo>
                    <a:pt x="2268402" y="0"/>
                  </a:lnTo>
                  <a:cubicBezTo>
                    <a:pt x="2277154" y="0"/>
                    <a:pt x="2285548" y="3477"/>
                    <a:pt x="2291737" y="9666"/>
                  </a:cubicBezTo>
                  <a:cubicBezTo>
                    <a:pt x="2297926" y="15855"/>
                    <a:pt x="2301403" y="24248"/>
                    <a:pt x="2301403" y="33001"/>
                  </a:cubicBezTo>
                  <a:lnTo>
                    <a:pt x="2301403" y="772527"/>
                  </a:lnTo>
                  <a:cubicBezTo>
                    <a:pt x="2301403" y="781279"/>
                    <a:pt x="2297926" y="789673"/>
                    <a:pt x="2291737" y="795862"/>
                  </a:cubicBezTo>
                  <a:cubicBezTo>
                    <a:pt x="2285548" y="802051"/>
                    <a:pt x="2277154" y="805528"/>
                    <a:pt x="2268402" y="805528"/>
                  </a:cubicBezTo>
                  <a:lnTo>
                    <a:pt x="33001" y="805528"/>
                  </a:lnTo>
                  <a:cubicBezTo>
                    <a:pt x="24248" y="805528"/>
                    <a:pt x="15855" y="802051"/>
                    <a:pt x="9666" y="795862"/>
                  </a:cubicBezTo>
                  <a:cubicBezTo>
                    <a:pt x="3477" y="789673"/>
                    <a:pt x="0" y="781279"/>
                    <a:pt x="0" y="772527"/>
                  </a:cubicBezTo>
                  <a:lnTo>
                    <a:pt x="0" y="33001"/>
                  </a:lnTo>
                  <a:cubicBezTo>
                    <a:pt x="0" y="24248"/>
                    <a:pt x="3477" y="15855"/>
                    <a:pt x="9666" y="9666"/>
                  </a:cubicBezTo>
                  <a:cubicBezTo>
                    <a:pt x="15855" y="3477"/>
                    <a:pt x="24248" y="0"/>
                    <a:pt x="33001" y="0"/>
                  </a:cubicBezTo>
                  <a:close/>
                </a:path>
              </a:pathLst>
            </a:custGeom>
            <a:solidFill>
              <a:srgbClr val="E5FF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301403" cy="87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626111" indent="-313055" lvl="1">
                <a:lnSpc>
                  <a:spcPts val="4060"/>
                </a:lnSpc>
                <a:buAutoNum type="arabicPeriod" startAt="1"/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77470" y="3446894"/>
            <a:ext cx="9423206" cy="378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What are the top 10 best-selling pr</a:t>
            </a:r>
            <a:r>
              <a:rPr lang="en-US" b="true" sz="3099" spc="-14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oducts, and how do their sales vary by category?</a:t>
            </a:r>
          </a:p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"Relationship Between Product Ratings and Sales Volume" </a:t>
            </a:r>
          </a:p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Revenue contribution by product category with percentage </a:t>
            </a:r>
          </a:p>
          <a:p>
            <a:pPr algn="just">
              <a:lnSpc>
                <a:spcPts val="433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9940" y="5589803"/>
            <a:ext cx="8544992" cy="4026456"/>
          </a:xfrm>
          <a:custGeom>
            <a:avLst/>
            <a:gdLst/>
            <a:ahLst/>
            <a:cxnLst/>
            <a:rect r="r" b="b" t="t" l="l"/>
            <a:pathLst>
              <a:path h="4026456" w="8544992">
                <a:moveTo>
                  <a:pt x="0" y="0"/>
                </a:moveTo>
                <a:lnTo>
                  <a:pt x="8544992" y="0"/>
                </a:lnTo>
                <a:lnTo>
                  <a:pt x="8544992" y="4026456"/>
                </a:lnTo>
                <a:lnTo>
                  <a:pt x="0" y="402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72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02886" y="2486155"/>
            <a:ext cx="15082229" cy="2657345"/>
          </a:xfrm>
          <a:custGeom>
            <a:avLst/>
            <a:gdLst/>
            <a:ahLst/>
            <a:cxnLst/>
            <a:rect r="r" b="b" t="t" l="l"/>
            <a:pathLst>
              <a:path h="2657345" w="15082229">
                <a:moveTo>
                  <a:pt x="0" y="0"/>
                </a:moveTo>
                <a:lnTo>
                  <a:pt x="15082228" y="0"/>
                </a:lnTo>
                <a:lnTo>
                  <a:pt x="15082228" y="2657345"/>
                </a:lnTo>
                <a:lnTo>
                  <a:pt x="0" y="2657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750281"/>
            <a:ext cx="13747509" cy="108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b="true" sz="3099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1 What are the top 10 best-selling products, and how do their sales vary by category?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37899"/>
            <a:ext cx="7521345" cy="6568145"/>
          </a:xfrm>
          <a:custGeom>
            <a:avLst/>
            <a:gdLst/>
            <a:ahLst/>
            <a:cxnLst/>
            <a:rect r="r" b="b" t="t" l="l"/>
            <a:pathLst>
              <a:path h="6568145" w="7521345">
                <a:moveTo>
                  <a:pt x="0" y="0"/>
                </a:moveTo>
                <a:lnTo>
                  <a:pt x="7521345" y="0"/>
                </a:lnTo>
                <a:lnTo>
                  <a:pt x="7521345" y="6568145"/>
                </a:lnTo>
                <a:lnTo>
                  <a:pt x="0" y="656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859365" y="2426954"/>
            <a:ext cx="7529753" cy="6479090"/>
          </a:xfrm>
          <a:custGeom>
            <a:avLst/>
            <a:gdLst/>
            <a:ahLst/>
            <a:cxnLst/>
            <a:rect r="r" b="b" t="t" l="l"/>
            <a:pathLst>
              <a:path h="6479090" w="7529753">
                <a:moveTo>
                  <a:pt x="0" y="0"/>
                </a:moveTo>
                <a:lnTo>
                  <a:pt x="7529754" y="0"/>
                </a:lnTo>
                <a:lnTo>
                  <a:pt x="7529754" y="6479090"/>
                </a:lnTo>
                <a:lnTo>
                  <a:pt x="0" y="6479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720407"/>
            <a:ext cx="1374750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b="true" sz="3099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2 "Relationship Between Product Ratings and Sales Volume"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9765" y="7004645"/>
            <a:ext cx="9570832" cy="1959969"/>
          </a:xfrm>
          <a:custGeom>
            <a:avLst/>
            <a:gdLst/>
            <a:ahLst/>
            <a:cxnLst/>
            <a:rect r="r" b="b" t="t" l="l"/>
            <a:pathLst>
              <a:path h="1959969" w="9570832">
                <a:moveTo>
                  <a:pt x="0" y="0"/>
                </a:moveTo>
                <a:lnTo>
                  <a:pt x="9570832" y="0"/>
                </a:lnTo>
                <a:lnTo>
                  <a:pt x="9570832" y="1959969"/>
                </a:lnTo>
                <a:lnTo>
                  <a:pt x="0" y="195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5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59765" y="2130743"/>
            <a:ext cx="10306504" cy="4154643"/>
          </a:xfrm>
          <a:custGeom>
            <a:avLst/>
            <a:gdLst/>
            <a:ahLst/>
            <a:cxnLst/>
            <a:rect r="r" b="b" t="t" l="l"/>
            <a:pathLst>
              <a:path h="4154643" w="10306504">
                <a:moveTo>
                  <a:pt x="0" y="0"/>
                </a:moveTo>
                <a:lnTo>
                  <a:pt x="10306504" y="0"/>
                </a:lnTo>
                <a:lnTo>
                  <a:pt x="10306504" y="4154643"/>
                </a:lnTo>
                <a:lnTo>
                  <a:pt x="0" y="4154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441686" y="3868494"/>
            <a:ext cx="4817614" cy="4357419"/>
          </a:xfrm>
          <a:custGeom>
            <a:avLst/>
            <a:gdLst/>
            <a:ahLst/>
            <a:cxnLst/>
            <a:rect r="r" b="b" t="t" l="l"/>
            <a:pathLst>
              <a:path h="4357419" w="4817614">
                <a:moveTo>
                  <a:pt x="0" y="0"/>
                </a:moveTo>
                <a:lnTo>
                  <a:pt x="4817614" y="0"/>
                </a:lnTo>
                <a:lnTo>
                  <a:pt x="4817614" y="4357420"/>
                </a:lnTo>
                <a:lnTo>
                  <a:pt x="0" y="4357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027" t="-12747" r="-38565" b="-879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8242" y="720407"/>
            <a:ext cx="1063778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b="true" sz="3099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3. Revenue contribution by product category with percentage?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05851" y="-1521705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1366" y="3540881"/>
            <a:ext cx="4598632" cy="4718745"/>
          </a:xfrm>
          <a:custGeom>
            <a:avLst/>
            <a:gdLst/>
            <a:ahLst/>
            <a:cxnLst/>
            <a:rect r="r" b="b" t="t" l="l"/>
            <a:pathLst>
              <a:path h="4718745" w="4598632">
                <a:moveTo>
                  <a:pt x="0" y="0"/>
                </a:moveTo>
                <a:lnTo>
                  <a:pt x="4598632" y="0"/>
                </a:lnTo>
                <a:lnTo>
                  <a:pt x="4598632" y="4718745"/>
                </a:lnTo>
                <a:lnTo>
                  <a:pt x="0" y="471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41254" y="1219200"/>
            <a:ext cx="9779565" cy="87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37"/>
              </a:lnSpc>
            </a:pPr>
            <a:r>
              <a:rPr lang="en-US" b="true" sz="7041" spc="-32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Supliers Insights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53070" y="3375438"/>
            <a:ext cx="10303220" cy="3058142"/>
            <a:chOff x="0" y="0"/>
            <a:chExt cx="2297151" cy="6818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7151" cy="681827"/>
            </a:xfrm>
            <a:custGeom>
              <a:avLst/>
              <a:gdLst/>
              <a:ahLst/>
              <a:cxnLst/>
              <a:rect r="r" b="b" t="t" l="l"/>
              <a:pathLst>
                <a:path h="681827" w="2297151">
                  <a:moveTo>
                    <a:pt x="33062" y="0"/>
                  </a:moveTo>
                  <a:lnTo>
                    <a:pt x="2264089" y="0"/>
                  </a:lnTo>
                  <a:cubicBezTo>
                    <a:pt x="2272858" y="0"/>
                    <a:pt x="2281267" y="3483"/>
                    <a:pt x="2287468" y="9684"/>
                  </a:cubicBezTo>
                  <a:cubicBezTo>
                    <a:pt x="2293668" y="15884"/>
                    <a:pt x="2297151" y="24293"/>
                    <a:pt x="2297151" y="33062"/>
                  </a:cubicBezTo>
                  <a:lnTo>
                    <a:pt x="2297151" y="648765"/>
                  </a:lnTo>
                  <a:cubicBezTo>
                    <a:pt x="2297151" y="667025"/>
                    <a:pt x="2282349" y="681827"/>
                    <a:pt x="2264089" y="681827"/>
                  </a:cubicBezTo>
                  <a:lnTo>
                    <a:pt x="33062" y="681827"/>
                  </a:lnTo>
                  <a:cubicBezTo>
                    <a:pt x="14802" y="681827"/>
                    <a:pt x="0" y="667025"/>
                    <a:pt x="0" y="648765"/>
                  </a:cubicBezTo>
                  <a:lnTo>
                    <a:pt x="0" y="33062"/>
                  </a:lnTo>
                  <a:cubicBezTo>
                    <a:pt x="0" y="14802"/>
                    <a:pt x="14802" y="0"/>
                    <a:pt x="33062" y="0"/>
                  </a:cubicBezTo>
                  <a:close/>
                </a:path>
              </a:pathLst>
            </a:custGeom>
            <a:solidFill>
              <a:srgbClr val="E5FF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97151" cy="719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798542" y="4294580"/>
            <a:ext cx="9614165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Which  top 10 suppliers provide the most revenue-generating products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7660" y="6539592"/>
            <a:ext cx="9612664" cy="3098555"/>
          </a:xfrm>
          <a:custGeom>
            <a:avLst/>
            <a:gdLst/>
            <a:ahLst/>
            <a:cxnLst/>
            <a:rect r="r" b="b" t="t" l="l"/>
            <a:pathLst>
              <a:path h="3098555" w="9612664">
                <a:moveTo>
                  <a:pt x="0" y="0"/>
                </a:moveTo>
                <a:lnTo>
                  <a:pt x="9612663" y="0"/>
                </a:lnTo>
                <a:lnTo>
                  <a:pt x="9612663" y="3098555"/>
                </a:lnTo>
                <a:lnTo>
                  <a:pt x="0" y="3098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13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05582" y="1829799"/>
            <a:ext cx="6312800" cy="4425582"/>
          </a:xfrm>
          <a:custGeom>
            <a:avLst/>
            <a:gdLst/>
            <a:ahLst/>
            <a:cxnLst/>
            <a:rect r="r" b="b" t="t" l="l"/>
            <a:pathLst>
              <a:path h="4425582" w="6312800">
                <a:moveTo>
                  <a:pt x="0" y="0"/>
                </a:moveTo>
                <a:lnTo>
                  <a:pt x="6312800" y="0"/>
                </a:lnTo>
                <a:lnTo>
                  <a:pt x="6312800" y="4425583"/>
                </a:lnTo>
                <a:lnTo>
                  <a:pt x="0" y="4425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37117" y="1829799"/>
            <a:ext cx="7267008" cy="4425582"/>
          </a:xfrm>
          <a:custGeom>
            <a:avLst/>
            <a:gdLst/>
            <a:ahLst/>
            <a:cxnLst/>
            <a:rect r="r" b="b" t="t" l="l"/>
            <a:pathLst>
              <a:path h="4425582" w="7267008">
                <a:moveTo>
                  <a:pt x="0" y="0"/>
                </a:moveTo>
                <a:lnTo>
                  <a:pt x="7267008" y="0"/>
                </a:lnTo>
                <a:lnTo>
                  <a:pt x="7267008" y="4425583"/>
                </a:lnTo>
                <a:lnTo>
                  <a:pt x="0" y="4425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07" t="-3713" r="-323" b="-3713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729932"/>
            <a:ext cx="1284041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 spc="-14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Which</a:t>
            </a:r>
            <a:r>
              <a:rPr lang="en-US" b="true" sz="3099" spc="-14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top 10 suppliers provide the most revenue-generating products.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0819" y="825962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9"/>
                </a:lnTo>
                <a:lnTo>
                  <a:pt x="0" y="440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05851" y="-1521705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1366" y="3540881"/>
            <a:ext cx="4598632" cy="4718745"/>
          </a:xfrm>
          <a:custGeom>
            <a:avLst/>
            <a:gdLst/>
            <a:ahLst/>
            <a:cxnLst/>
            <a:rect r="r" b="b" t="t" l="l"/>
            <a:pathLst>
              <a:path h="4718745" w="4598632">
                <a:moveTo>
                  <a:pt x="0" y="0"/>
                </a:moveTo>
                <a:lnTo>
                  <a:pt x="4598632" y="0"/>
                </a:lnTo>
                <a:lnTo>
                  <a:pt x="4598632" y="4718745"/>
                </a:lnTo>
                <a:lnTo>
                  <a:pt x="0" y="471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75398" y="1219200"/>
            <a:ext cx="5732004" cy="87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37"/>
              </a:lnSpc>
            </a:pPr>
            <a:r>
              <a:rPr lang="en-US" b="true" sz="7041" spc="-32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Timely Trends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982324" y="3226580"/>
            <a:ext cx="9973966" cy="4085316"/>
            <a:chOff x="0" y="0"/>
            <a:chExt cx="2223743" cy="910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23743" cy="910840"/>
            </a:xfrm>
            <a:custGeom>
              <a:avLst/>
              <a:gdLst/>
              <a:ahLst/>
              <a:cxnLst/>
              <a:rect r="r" b="b" t="t" l="l"/>
              <a:pathLst>
                <a:path h="910840" w="2223743">
                  <a:moveTo>
                    <a:pt x="34153" y="0"/>
                  </a:moveTo>
                  <a:lnTo>
                    <a:pt x="2189589" y="0"/>
                  </a:lnTo>
                  <a:cubicBezTo>
                    <a:pt x="2198647" y="0"/>
                    <a:pt x="2207334" y="3598"/>
                    <a:pt x="2213739" y="10003"/>
                  </a:cubicBezTo>
                  <a:cubicBezTo>
                    <a:pt x="2220144" y="16408"/>
                    <a:pt x="2223743" y="25095"/>
                    <a:pt x="2223743" y="34153"/>
                  </a:cubicBezTo>
                  <a:lnTo>
                    <a:pt x="2223743" y="876687"/>
                  </a:lnTo>
                  <a:cubicBezTo>
                    <a:pt x="2223743" y="895549"/>
                    <a:pt x="2208452" y="910840"/>
                    <a:pt x="2189589" y="910840"/>
                  </a:cubicBezTo>
                  <a:lnTo>
                    <a:pt x="34153" y="910840"/>
                  </a:lnTo>
                  <a:cubicBezTo>
                    <a:pt x="15291" y="910840"/>
                    <a:pt x="0" y="895549"/>
                    <a:pt x="0" y="876687"/>
                  </a:cubicBezTo>
                  <a:lnTo>
                    <a:pt x="0" y="34153"/>
                  </a:lnTo>
                  <a:cubicBezTo>
                    <a:pt x="0" y="15291"/>
                    <a:pt x="15291" y="0"/>
                    <a:pt x="34153" y="0"/>
                  </a:cubicBezTo>
                  <a:close/>
                </a:path>
              </a:pathLst>
            </a:custGeom>
            <a:solidFill>
              <a:srgbClr val="E5FF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23743" cy="94894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just">
                <a:lnSpc>
                  <a:spcPts val="2659"/>
                </a:lnSpc>
              </a:pPr>
            </a:p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323651" y="3884621"/>
            <a:ext cx="8605513" cy="270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Monthly total orders and total revenue Trends.</a:t>
            </a:r>
          </a:p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Quarterly</a:t>
            </a:r>
            <a:r>
              <a:rPr lang="en-US" b="true" sz="3099" spc="-14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total orders and total revenue Trends.</a:t>
            </a:r>
            <a:r>
              <a:rPr lang="en-US" b="true" sz="3099" spc="-14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Yearly total orders and total revenue Trends.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6290" y="1922318"/>
            <a:ext cx="12395420" cy="2767909"/>
          </a:xfrm>
          <a:custGeom>
            <a:avLst/>
            <a:gdLst/>
            <a:ahLst/>
            <a:cxnLst/>
            <a:rect r="r" b="b" t="t" l="l"/>
            <a:pathLst>
              <a:path h="2767909" w="12395420">
                <a:moveTo>
                  <a:pt x="0" y="0"/>
                </a:moveTo>
                <a:lnTo>
                  <a:pt x="12395420" y="0"/>
                </a:lnTo>
                <a:lnTo>
                  <a:pt x="12395420" y="2767910"/>
                </a:lnTo>
                <a:lnTo>
                  <a:pt x="0" y="276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46290" y="5143500"/>
            <a:ext cx="4092672" cy="4588197"/>
          </a:xfrm>
          <a:custGeom>
            <a:avLst/>
            <a:gdLst/>
            <a:ahLst/>
            <a:cxnLst/>
            <a:rect r="r" b="b" t="t" l="l"/>
            <a:pathLst>
              <a:path h="4588197" w="4092672">
                <a:moveTo>
                  <a:pt x="0" y="0"/>
                </a:moveTo>
                <a:lnTo>
                  <a:pt x="4092672" y="0"/>
                </a:lnTo>
                <a:lnTo>
                  <a:pt x="4092672" y="4588197"/>
                </a:lnTo>
                <a:lnTo>
                  <a:pt x="0" y="458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494219"/>
            <a:ext cx="5695599" cy="3417359"/>
          </a:xfrm>
          <a:custGeom>
            <a:avLst/>
            <a:gdLst/>
            <a:ahLst/>
            <a:cxnLst/>
            <a:rect r="r" b="b" t="t" l="l"/>
            <a:pathLst>
              <a:path h="3417359" w="5695599">
                <a:moveTo>
                  <a:pt x="0" y="0"/>
                </a:moveTo>
                <a:lnTo>
                  <a:pt x="5695599" y="0"/>
                </a:lnTo>
                <a:lnTo>
                  <a:pt x="5695599" y="3417360"/>
                </a:lnTo>
                <a:lnTo>
                  <a:pt x="0" y="3417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0841" y="720407"/>
            <a:ext cx="8519636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Monthly total orders and total revenue Trends.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0055" y="2579959"/>
            <a:ext cx="14607890" cy="2563541"/>
          </a:xfrm>
          <a:custGeom>
            <a:avLst/>
            <a:gdLst/>
            <a:ahLst/>
            <a:cxnLst/>
            <a:rect r="r" b="b" t="t" l="l"/>
            <a:pathLst>
              <a:path h="2563541" w="14607890">
                <a:moveTo>
                  <a:pt x="0" y="0"/>
                </a:moveTo>
                <a:lnTo>
                  <a:pt x="14607890" y="0"/>
                </a:lnTo>
                <a:lnTo>
                  <a:pt x="14607890" y="2563541"/>
                </a:lnTo>
                <a:lnTo>
                  <a:pt x="0" y="256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11286" y="5957543"/>
            <a:ext cx="4757485" cy="2226875"/>
          </a:xfrm>
          <a:custGeom>
            <a:avLst/>
            <a:gdLst/>
            <a:ahLst/>
            <a:cxnLst/>
            <a:rect r="r" b="b" t="t" l="l"/>
            <a:pathLst>
              <a:path h="2226875" w="4757485">
                <a:moveTo>
                  <a:pt x="0" y="0"/>
                </a:moveTo>
                <a:lnTo>
                  <a:pt x="4757485" y="0"/>
                </a:lnTo>
                <a:lnTo>
                  <a:pt x="4757485" y="2226875"/>
                </a:lnTo>
                <a:lnTo>
                  <a:pt x="0" y="2226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39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855205" y="5791289"/>
            <a:ext cx="5789354" cy="3050243"/>
          </a:xfrm>
          <a:custGeom>
            <a:avLst/>
            <a:gdLst/>
            <a:ahLst/>
            <a:cxnLst/>
            <a:rect r="r" b="b" t="t" l="l"/>
            <a:pathLst>
              <a:path h="3050243" w="5789354">
                <a:moveTo>
                  <a:pt x="0" y="0"/>
                </a:moveTo>
                <a:lnTo>
                  <a:pt x="5789354" y="0"/>
                </a:lnTo>
                <a:lnTo>
                  <a:pt x="5789354" y="3050243"/>
                </a:lnTo>
                <a:lnTo>
                  <a:pt x="0" y="305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0" t="-2752" r="-8700" b="-231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24853" y="720407"/>
            <a:ext cx="853035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b="true" sz="3099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2. Quarterly total orders and total revenue Trends.</a:t>
            </a:r>
            <a:r>
              <a:rPr lang="en-US" b="true" sz="3099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95802" y="3168697"/>
            <a:ext cx="4906324" cy="5043884"/>
          </a:xfrm>
          <a:custGeom>
            <a:avLst/>
            <a:gdLst/>
            <a:ahLst/>
            <a:cxnLst/>
            <a:rect r="r" b="b" t="t" l="l"/>
            <a:pathLst>
              <a:path h="5043884" w="4906324">
                <a:moveTo>
                  <a:pt x="0" y="0"/>
                </a:moveTo>
                <a:lnTo>
                  <a:pt x="4906324" y="0"/>
                </a:lnTo>
                <a:lnTo>
                  <a:pt x="4906324" y="5043884"/>
                </a:lnTo>
                <a:lnTo>
                  <a:pt x="0" y="504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621005" y="1892069"/>
            <a:ext cx="14453755" cy="753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: Analyze customer behavior, regional performance, product sales, and transaction trends to uncover actionable insights.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Goal</a:t>
            </a: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: Drive revenue growth and enhance operational efficiency.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Key Areas of Focus: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Identify top customers.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Determine best-selling products.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Assess high-performing regions.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Evaluate supplier contributions.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Applications</a:t>
            </a: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Optimize marketing strategies.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Improve inventory management.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Enhance customer retention efforts.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Additional Insights: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Analyze order trends.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Review payment statuses.</a:t>
            </a:r>
          </a:p>
          <a:p>
            <a:pPr algn="just" marL="1036323" indent="-345441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Calculate customer lifetime value (LTV).</a:t>
            </a:r>
          </a:p>
          <a:p>
            <a:pPr algn="just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Outcome</a:t>
            </a:r>
            <a:r>
              <a:rPr lang="en-US" sz="2400">
                <a:solidFill>
                  <a:srgbClr val="00694C"/>
                </a:solidFill>
                <a:latin typeface="Arimo"/>
                <a:ea typeface="Arimo"/>
                <a:cs typeface="Arimo"/>
                <a:sym typeface="Arimo"/>
              </a:rPr>
              <a:t>: Provide a comprehensive understanding of business performance to enable data-driven decision-making.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6518" y="587740"/>
            <a:ext cx="3511748" cy="103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8"/>
              </a:lnSpc>
              <a:spcBef>
                <a:spcPct val="0"/>
              </a:spcBef>
            </a:pPr>
            <a:r>
              <a:rPr lang="en-US" b="true" sz="5949" spc="-27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Objectives: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8271" y="2973582"/>
            <a:ext cx="14391458" cy="2169918"/>
          </a:xfrm>
          <a:custGeom>
            <a:avLst/>
            <a:gdLst/>
            <a:ahLst/>
            <a:cxnLst/>
            <a:rect r="r" b="b" t="t" l="l"/>
            <a:pathLst>
              <a:path h="2169918" w="14391458">
                <a:moveTo>
                  <a:pt x="0" y="0"/>
                </a:moveTo>
                <a:lnTo>
                  <a:pt x="14391458" y="0"/>
                </a:lnTo>
                <a:lnTo>
                  <a:pt x="14391458" y="2169918"/>
                </a:lnTo>
                <a:lnTo>
                  <a:pt x="0" y="216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86137" y="5881558"/>
            <a:ext cx="4911708" cy="1586525"/>
          </a:xfrm>
          <a:custGeom>
            <a:avLst/>
            <a:gdLst/>
            <a:ahLst/>
            <a:cxnLst/>
            <a:rect r="r" b="b" t="t" l="l"/>
            <a:pathLst>
              <a:path h="1586525" w="4911708">
                <a:moveTo>
                  <a:pt x="0" y="0"/>
                </a:moveTo>
                <a:lnTo>
                  <a:pt x="4911708" y="0"/>
                </a:lnTo>
                <a:lnTo>
                  <a:pt x="4911708" y="1586525"/>
                </a:lnTo>
                <a:lnTo>
                  <a:pt x="0" y="1586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3087" y="720407"/>
            <a:ext cx="13617806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b="true" sz="3099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3. Yearly total orders and total revenue Trends.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05851" y="-1521705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1366" y="3540881"/>
            <a:ext cx="4598632" cy="4718745"/>
          </a:xfrm>
          <a:custGeom>
            <a:avLst/>
            <a:gdLst/>
            <a:ahLst/>
            <a:cxnLst/>
            <a:rect r="r" b="b" t="t" l="l"/>
            <a:pathLst>
              <a:path h="4718745" w="4598632">
                <a:moveTo>
                  <a:pt x="0" y="0"/>
                </a:moveTo>
                <a:lnTo>
                  <a:pt x="4598632" y="0"/>
                </a:lnTo>
                <a:lnTo>
                  <a:pt x="4598632" y="4718745"/>
                </a:lnTo>
                <a:lnTo>
                  <a:pt x="0" y="471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41254" y="1219200"/>
            <a:ext cx="9779565" cy="87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37"/>
              </a:lnSpc>
            </a:pPr>
            <a:r>
              <a:rPr lang="en-US" b="true" sz="7041" spc="-32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Regional Research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516201" y="4276057"/>
            <a:ext cx="8910839" cy="1624197"/>
            <a:chOff x="0" y="0"/>
            <a:chExt cx="1986713" cy="3621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6713" cy="362122"/>
            </a:xfrm>
            <a:custGeom>
              <a:avLst/>
              <a:gdLst/>
              <a:ahLst/>
              <a:cxnLst/>
              <a:rect r="r" b="b" t="t" l="l"/>
              <a:pathLst>
                <a:path h="362122" w="1986713">
                  <a:moveTo>
                    <a:pt x="38228" y="0"/>
                  </a:moveTo>
                  <a:lnTo>
                    <a:pt x="1948485" y="0"/>
                  </a:lnTo>
                  <a:cubicBezTo>
                    <a:pt x="1958624" y="0"/>
                    <a:pt x="1968347" y="4028"/>
                    <a:pt x="1975516" y="11197"/>
                  </a:cubicBezTo>
                  <a:cubicBezTo>
                    <a:pt x="1982686" y="18366"/>
                    <a:pt x="1986713" y="28089"/>
                    <a:pt x="1986713" y="38228"/>
                  </a:cubicBezTo>
                  <a:lnTo>
                    <a:pt x="1986713" y="323894"/>
                  </a:lnTo>
                  <a:cubicBezTo>
                    <a:pt x="1986713" y="334033"/>
                    <a:pt x="1982686" y="343756"/>
                    <a:pt x="1975516" y="350926"/>
                  </a:cubicBezTo>
                  <a:cubicBezTo>
                    <a:pt x="1968347" y="358095"/>
                    <a:pt x="1958624" y="362122"/>
                    <a:pt x="1948485" y="362122"/>
                  </a:cubicBezTo>
                  <a:lnTo>
                    <a:pt x="38228" y="362122"/>
                  </a:lnTo>
                  <a:cubicBezTo>
                    <a:pt x="28089" y="362122"/>
                    <a:pt x="18366" y="358095"/>
                    <a:pt x="11197" y="350926"/>
                  </a:cubicBezTo>
                  <a:cubicBezTo>
                    <a:pt x="4028" y="343756"/>
                    <a:pt x="0" y="334033"/>
                    <a:pt x="0" y="323894"/>
                  </a:cubicBezTo>
                  <a:lnTo>
                    <a:pt x="0" y="38228"/>
                  </a:lnTo>
                  <a:cubicBezTo>
                    <a:pt x="0" y="28089"/>
                    <a:pt x="4028" y="18366"/>
                    <a:pt x="11197" y="11197"/>
                  </a:cubicBezTo>
                  <a:cubicBezTo>
                    <a:pt x="18366" y="4028"/>
                    <a:pt x="28089" y="0"/>
                    <a:pt x="38228" y="0"/>
                  </a:cubicBezTo>
                  <a:close/>
                </a:path>
              </a:pathLst>
            </a:custGeom>
            <a:solidFill>
              <a:srgbClr val="E5FF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86713" cy="400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936971" y="4789387"/>
            <a:ext cx="806929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Top 5 state and city revenue generating.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9451" y="2397334"/>
            <a:ext cx="13349098" cy="2746166"/>
          </a:xfrm>
          <a:custGeom>
            <a:avLst/>
            <a:gdLst/>
            <a:ahLst/>
            <a:cxnLst/>
            <a:rect r="r" b="b" t="t" l="l"/>
            <a:pathLst>
              <a:path h="2746166" w="13349098">
                <a:moveTo>
                  <a:pt x="0" y="0"/>
                </a:moveTo>
                <a:lnTo>
                  <a:pt x="13349098" y="0"/>
                </a:lnTo>
                <a:lnTo>
                  <a:pt x="13349098" y="2746166"/>
                </a:lnTo>
                <a:lnTo>
                  <a:pt x="0" y="274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39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69451" y="6276975"/>
            <a:ext cx="5826063" cy="2389561"/>
          </a:xfrm>
          <a:custGeom>
            <a:avLst/>
            <a:gdLst/>
            <a:ahLst/>
            <a:cxnLst/>
            <a:rect r="r" b="b" t="t" l="l"/>
            <a:pathLst>
              <a:path h="2389561" w="5826063">
                <a:moveTo>
                  <a:pt x="0" y="0"/>
                </a:moveTo>
                <a:lnTo>
                  <a:pt x="5826063" y="0"/>
                </a:lnTo>
                <a:lnTo>
                  <a:pt x="5826063" y="2389561"/>
                </a:lnTo>
                <a:lnTo>
                  <a:pt x="0" y="2389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86" b="-6593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767455" y="5708123"/>
            <a:ext cx="5625303" cy="3550177"/>
          </a:xfrm>
          <a:custGeom>
            <a:avLst/>
            <a:gdLst/>
            <a:ahLst/>
            <a:cxnLst/>
            <a:rect r="r" b="b" t="t" l="l"/>
            <a:pathLst>
              <a:path h="3550177" w="5625303">
                <a:moveTo>
                  <a:pt x="0" y="0"/>
                </a:moveTo>
                <a:lnTo>
                  <a:pt x="5625303" y="0"/>
                </a:lnTo>
                <a:lnTo>
                  <a:pt x="5625303" y="3550177"/>
                </a:lnTo>
                <a:lnTo>
                  <a:pt x="0" y="3550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58" t="-3159" r="-415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0770" y="720407"/>
            <a:ext cx="746998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Top 5 state and city revenue generating.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05851" y="-1521705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1366" y="3540881"/>
            <a:ext cx="4598632" cy="4718745"/>
          </a:xfrm>
          <a:custGeom>
            <a:avLst/>
            <a:gdLst/>
            <a:ahLst/>
            <a:cxnLst/>
            <a:rect r="r" b="b" t="t" l="l"/>
            <a:pathLst>
              <a:path h="4718745" w="4598632">
                <a:moveTo>
                  <a:pt x="0" y="0"/>
                </a:moveTo>
                <a:lnTo>
                  <a:pt x="4598632" y="0"/>
                </a:lnTo>
                <a:lnTo>
                  <a:pt x="4598632" y="4718745"/>
                </a:lnTo>
                <a:lnTo>
                  <a:pt x="0" y="4718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5971" y="1219200"/>
            <a:ext cx="7016058" cy="87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37"/>
              </a:lnSpc>
            </a:pPr>
            <a:r>
              <a:rPr lang="en-US" b="true" sz="7041" spc="-32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Payment research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002359" y="4575047"/>
            <a:ext cx="9792270" cy="1601091"/>
            <a:chOff x="0" y="0"/>
            <a:chExt cx="2183233" cy="3569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3232" cy="356971"/>
            </a:xfrm>
            <a:custGeom>
              <a:avLst/>
              <a:gdLst/>
              <a:ahLst/>
              <a:cxnLst/>
              <a:rect r="r" b="b" t="t" l="l"/>
              <a:pathLst>
                <a:path h="356971" w="2183232">
                  <a:moveTo>
                    <a:pt x="34787" y="0"/>
                  </a:moveTo>
                  <a:lnTo>
                    <a:pt x="2148445" y="0"/>
                  </a:lnTo>
                  <a:cubicBezTo>
                    <a:pt x="2157671" y="0"/>
                    <a:pt x="2166520" y="3665"/>
                    <a:pt x="2173044" y="10189"/>
                  </a:cubicBezTo>
                  <a:cubicBezTo>
                    <a:pt x="2179567" y="16713"/>
                    <a:pt x="2183232" y="25561"/>
                    <a:pt x="2183232" y="34787"/>
                  </a:cubicBezTo>
                  <a:lnTo>
                    <a:pt x="2183232" y="322184"/>
                  </a:lnTo>
                  <a:cubicBezTo>
                    <a:pt x="2183232" y="331410"/>
                    <a:pt x="2179567" y="340258"/>
                    <a:pt x="2173044" y="346782"/>
                  </a:cubicBezTo>
                  <a:cubicBezTo>
                    <a:pt x="2166520" y="353306"/>
                    <a:pt x="2157671" y="356971"/>
                    <a:pt x="2148445" y="356971"/>
                  </a:cubicBezTo>
                  <a:lnTo>
                    <a:pt x="34787" y="356971"/>
                  </a:lnTo>
                  <a:cubicBezTo>
                    <a:pt x="25561" y="356971"/>
                    <a:pt x="16713" y="353306"/>
                    <a:pt x="10189" y="346782"/>
                  </a:cubicBezTo>
                  <a:cubicBezTo>
                    <a:pt x="3665" y="340258"/>
                    <a:pt x="0" y="331410"/>
                    <a:pt x="0" y="322184"/>
                  </a:cubicBezTo>
                  <a:lnTo>
                    <a:pt x="0" y="34787"/>
                  </a:lnTo>
                  <a:cubicBezTo>
                    <a:pt x="0" y="25561"/>
                    <a:pt x="3665" y="16713"/>
                    <a:pt x="10189" y="10189"/>
                  </a:cubicBezTo>
                  <a:cubicBezTo>
                    <a:pt x="16713" y="3665"/>
                    <a:pt x="25561" y="0"/>
                    <a:pt x="34787" y="0"/>
                  </a:cubicBezTo>
                  <a:close/>
                </a:path>
              </a:pathLst>
            </a:custGeom>
            <a:solidFill>
              <a:srgbClr val="E5FFF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83233" cy="395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862417" y="5076825"/>
            <a:ext cx="949579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b="true" sz="3099" spc="-142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How many transaction Completed, Failed, Pending.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3080" y="2567213"/>
            <a:ext cx="11341841" cy="3027336"/>
          </a:xfrm>
          <a:custGeom>
            <a:avLst/>
            <a:gdLst/>
            <a:ahLst/>
            <a:cxnLst/>
            <a:rect r="r" b="b" t="t" l="l"/>
            <a:pathLst>
              <a:path h="3027336" w="11341841">
                <a:moveTo>
                  <a:pt x="0" y="0"/>
                </a:moveTo>
                <a:lnTo>
                  <a:pt x="11341840" y="0"/>
                </a:lnTo>
                <a:lnTo>
                  <a:pt x="11341840" y="3027336"/>
                </a:lnTo>
                <a:lnTo>
                  <a:pt x="0" y="302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2" t="0" r="0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891217" y="6611126"/>
            <a:ext cx="10310166" cy="918203"/>
          </a:xfrm>
          <a:custGeom>
            <a:avLst/>
            <a:gdLst/>
            <a:ahLst/>
            <a:cxnLst/>
            <a:rect r="r" b="b" t="t" l="l"/>
            <a:pathLst>
              <a:path h="918203" w="10310166">
                <a:moveTo>
                  <a:pt x="0" y="0"/>
                </a:moveTo>
                <a:lnTo>
                  <a:pt x="10310166" y="0"/>
                </a:lnTo>
                <a:lnTo>
                  <a:pt x="10310166" y="918203"/>
                </a:lnTo>
                <a:lnTo>
                  <a:pt x="0" y="918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95" b="-4934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720407"/>
            <a:ext cx="938022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How many transaction Completed, Failed, Pending.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77246" y="4532018"/>
            <a:ext cx="3933508" cy="1222963"/>
          </a:xfrm>
          <a:custGeom>
            <a:avLst/>
            <a:gdLst/>
            <a:ahLst/>
            <a:cxnLst/>
            <a:rect r="r" b="b" t="t" l="l"/>
            <a:pathLst>
              <a:path h="1222963" w="3933508">
                <a:moveTo>
                  <a:pt x="0" y="0"/>
                </a:moveTo>
                <a:lnTo>
                  <a:pt x="3933508" y="0"/>
                </a:lnTo>
                <a:lnTo>
                  <a:pt x="3933508" y="1222964"/>
                </a:lnTo>
                <a:lnTo>
                  <a:pt x="0" y="1222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6702" y="737430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67091">
            <a:off x="2120824" y="7944437"/>
            <a:ext cx="652091" cy="652091"/>
          </a:xfrm>
          <a:custGeom>
            <a:avLst/>
            <a:gdLst/>
            <a:ahLst/>
            <a:cxnLst/>
            <a:rect r="r" b="b" t="t" l="l"/>
            <a:pathLst>
              <a:path h="652091" w="652091">
                <a:moveTo>
                  <a:pt x="0" y="0"/>
                </a:moveTo>
                <a:lnTo>
                  <a:pt x="652092" y="0"/>
                </a:lnTo>
                <a:lnTo>
                  <a:pt x="652092" y="652092"/>
                </a:lnTo>
                <a:lnTo>
                  <a:pt x="0" y="652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9866" y="2228267"/>
            <a:ext cx="8068269" cy="7203435"/>
          </a:xfrm>
          <a:custGeom>
            <a:avLst/>
            <a:gdLst/>
            <a:ahLst/>
            <a:cxnLst/>
            <a:rect r="r" b="b" t="t" l="l"/>
            <a:pathLst>
              <a:path h="7203435" w="8068269">
                <a:moveTo>
                  <a:pt x="0" y="0"/>
                </a:moveTo>
                <a:lnTo>
                  <a:pt x="8068268" y="0"/>
                </a:lnTo>
                <a:lnTo>
                  <a:pt x="8068268" y="7203434"/>
                </a:lnTo>
                <a:lnTo>
                  <a:pt x="0" y="72034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1872" y="1190625"/>
            <a:ext cx="7924800" cy="75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37"/>
              </a:lnSpc>
            </a:pPr>
            <a:r>
              <a:rPr lang="en-US" b="true" sz="6041" spc="-27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Dataset Overview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9446" y="3365920"/>
            <a:ext cx="4598632" cy="4718745"/>
          </a:xfrm>
          <a:custGeom>
            <a:avLst/>
            <a:gdLst/>
            <a:ahLst/>
            <a:cxnLst/>
            <a:rect r="r" b="b" t="t" l="l"/>
            <a:pathLst>
              <a:path h="4718745" w="4598632">
                <a:moveTo>
                  <a:pt x="0" y="0"/>
                </a:moveTo>
                <a:lnTo>
                  <a:pt x="4598631" y="0"/>
                </a:lnTo>
                <a:lnTo>
                  <a:pt x="4598631" y="4718746"/>
                </a:lnTo>
                <a:lnTo>
                  <a:pt x="0" y="471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275742" y="3226580"/>
            <a:ext cx="10224018" cy="4654976"/>
            <a:chOff x="0" y="0"/>
            <a:chExt cx="2279493" cy="1037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79493" cy="1037849"/>
            </a:xfrm>
            <a:custGeom>
              <a:avLst/>
              <a:gdLst/>
              <a:ahLst/>
              <a:cxnLst/>
              <a:rect r="r" b="b" t="t" l="l"/>
              <a:pathLst>
                <a:path h="1037849" w="2279493">
                  <a:moveTo>
                    <a:pt x="33318" y="0"/>
                  </a:moveTo>
                  <a:lnTo>
                    <a:pt x="2246175" y="0"/>
                  </a:lnTo>
                  <a:cubicBezTo>
                    <a:pt x="2264576" y="0"/>
                    <a:pt x="2279493" y="14917"/>
                    <a:pt x="2279493" y="33318"/>
                  </a:cubicBezTo>
                  <a:lnTo>
                    <a:pt x="2279493" y="1004531"/>
                  </a:lnTo>
                  <a:cubicBezTo>
                    <a:pt x="2279493" y="1013367"/>
                    <a:pt x="2275982" y="1021842"/>
                    <a:pt x="2269734" y="1028090"/>
                  </a:cubicBezTo>
                  <a:cubicBezTo>
                    <a:pt x="2263486" y="1034339"/>
                    <a:pt x="2255011" y="1037849"/>
                    <a:pt x="2246175" y="1037849"/>
                  </a:cubicBezTo>
                  <a:lnTo>
                    <a:pt x="33318" y="1037849"/>
                  </a:lnTo>
                  <a:cubicBezTo>
                    <a:pt x="14917" y="1037849"/>
                    <a:pt x="0" y="1022932"/>
                    <a:pt x="0" y="1004531"/>
                  </a:cubicBezTo>
                  <a:lnTo>
                    <a:pt x="0" y="33318"/>
                  </a:lnTo>
                  <a:cubicBezTo>
                    <a:pt x="0" y="14917"/>
                    <a:pt x="14917" y="0"/>
                    <a:pt x="33318" y="0"/>
                  </a:cubicBezTo>
                  <a:close/>
                </a:path>
              </a:pathLst>
            </a:custGeom>
            <a:solidFill>
              <a:srgbClr val="E5FF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79493" cy="1075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64794" y="3299245"/>
            <a:ext cx="8204519" cy="4476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3953" indent="-306976" lvl="1">
              <a:lnSpc>
                <a:spcPts val="3981"/>
              </a:lnSpc>
              <a:buAutoNum type="arabicPeriod" startAt="1"/>
            </a:pPr>
            <a:r>
              <a:rPr lang="en-US" b="true" sz="2843" spc="-133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Who are the the Top 10 customers by total spending and what patterns can be observed in their purchasing behaviour?</a:t>
            </a:r>
          </a:p>
          <a:p>
            <a:pPr algn="just" marL="613953" indent="-306976" lvl="1">
              <a:lnSpc>
                <a:spcPts val="3981"/>
              </a:lnSpc>
              <a:buAutoNum type="arabicPeriod" startAt="1"/>
            </a:pPr>
            <a:r>
              <a:rPr lang="en-US" b="true" sz="2843" spc="-133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 Retention Analysis for Top Customers.</a:t>
            </a:r>
          </a:p>
          <a:p>
            <a:pPr algn="just" marL="613953" indent="-306976" lvl="1">
              <a:lnSpc>
                <a:spcPts val="3981"/>
              </a:lnSpc>
              <a:buAutoNum type="arabicPeriod" startAt="1"/>
            </a:pPr>
            <a:r>
              <a:rPr lang="en-US" b="true" sz="2843" spc="-133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 Top Customers’ Purchase Frequency by Month.</a:t>
            </a:r>
          </a:p>
          <a:p>
            <a:pPr algn="just" marL="613953" indent="-306976" lvl="1">
              <a:lnSpc>
                <a:spcPts val="3981"/>
              </a:lnSpc>
              <a:buAutoNum type="arabicPeriod" startAt="1"/>
            </a:pPr>
            <a:r>
              <a:rPr lang="en-US" b="true" sz="2843" spc="-133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 What is the lifetime value (LTV) of a customer?</a:t>
            </a:r>
          </a:p>
          <a:p>
            <a:pPr algn="just" marL="613953" indent="-306976" lvl="1">
              <a:lnSpc>
                <a:spcPts val="3981"/>
              </a:lnSpc>
              <a:buAutoNum type="arabicPeriod" startAt="1"/>
            </a:pPr>
            <a:r>
              <a:rPr lang="en-US" b="true" sz="2843" spc="-133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Customer Cohort Analysis for 2024 </a:t>
            </a:r>
          </a:p>
          <a:p>
            <a:pPr algn="just" marL="613953" indent="-306976" lvl="1">
              <a:lnSpc>
                <a:spcPts val="3981"/>
              </a:lnSpc>
              <a:buAutoNum type="arabicPeriod" startAt="1"/>
            </a:pPr>
            <a:r>
              <a:rPr lang="en-US" b="true" sz="2843" spc="-133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2024 Customer Cohort Revenue and LTV Analysis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41254" y="1219200"/>
            <a:ext cx="9779565" cy="87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37"/>
              </a:lnSpc>
            </a:pPr>
            <a:r>
              <a:rPr lang="en-US" b="true" sz="7041" spc="-32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Customer Insights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44405" y="5554876"/>
            <a:ext cx="6384859" cy="4091312"/>
          </a:xfrm>
          <a:custGeom>
            <a:avLst/>
            <a:gdLst/>
            <a:ahLst/>
            <a:cxnLst/>
            <a:rect r="r" b="b" t="t" l="l"/>
            <a:pathLst>
              <a:path h="4091312" w="6384859">
                <a:moveTo>
                  <a:pt x="0" y="0"/>
                </a:moveTo>
                <a:lnTo>
                  <a:pt x="6384859" y="0"/>
                </a:lnTo>
                <a:lnTo>
                  <a:pt x="6384859" y="4091312"/>
                </a:lnTo>
                <a:lnTo>
                  <a:pt x="0" y="409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005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335850" y="2509126"/>
            <a:ext cx="6801968" cy="2729624"/>
          </a:xfrm>
          <a:custGeom>
            <a:avLst/>
            <a:gdLst/>
            <a:ahLst/>
            <a:cxnLst/>
            <a:rect r="r" b="b" t="t" l="l"/>
            <a:pathLst>
              <a:path h="2729624" w="6801968">
                <a:moveTo>
                  <a:pt x="0" y="0"/>
                </a:moveTo>
                <a:lnTo>
                  <a:pt x="6801968" y="0"/>
                </a:lnTo>
                <a:lnTo>
                  <a:pt x="6801968" y="2729624"/>
                </a:lnTo>
                <a:lnTo>
                  <a:pt x="0" y="272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87" r="-1689" b="-370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17522" y="3312955"/>
            <a:ext cx="6788037" cy="4483841"/>
          </a:xfrm>
          <a:custGeom>
            <a:avLst/>
            <a:gdLst/>
            <a:ahLst/>
            <a:cxnLst/>
            <a:rect r="r" b="b" t="t" l="l"/>
            <a:pathLst>
              <a:path h="4483841" w="6788037">
                <a:moveTo>
                  <a:pt x="0" y="0"/>
                </a:moveTo>
                <a:lnTo>
                  <a:pt x="6788037" y="0"/>
                </a:lnTo>
                <a:lnTo>
                  <a:pt x="6788037" y="4483842"/>
                </a:lnTo>
                <a:lnTo>
                  <a:pt x="0" y="448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20815"/>
            <a:ext cx="14103693" cy="108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8214" indent="-334107" lvl="1">
              <a:lnSpc>
                <a:spcPts val="4333"/>
              </a:lnSpc>
              <a:buAutoNum type="arabicPeriod" startAt="1"/>
            </a:pPr>
            <a:r>
              <a:rPr lang="en-US" b="true" sz="3095" spc="-142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 Who are the the Top 10 customers by total spending and what patterns can be observed in their purchasing behaviour?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00664" y="3980264"/>
            <a:ext cx="8287336" cy="2340581"/>
          </a:xfrm>
          <a:custGeom>
            <a:avLst/>
            <a:gdLst/>
            <a:ahLst/>
            <a:cxnLst/>
            <a:rect r="r" b="b" t="t" l="l"/>
            <a:pathLst>
              <a:path h="2340581" w="8287336">
                <a:moveTo>
                  <a:pt x="0" y="0"/>
                </a:moveTo>
                <a:lnTo>
                  <a:pt x="8287336" y="0"/>
                </a:lnTo>
                <a:lnTo>
                  <a:pt x="8287336" y="2340581"/>
                </a:lnTo>
                <a:lnTo>
                  <a:pt x="0" y="2340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95" t="0" r="-8446" b="-43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524538"/>
            <a:ext cx="8867559" cy="6422188"/>
          </a:xfrm>
          <a:custGeom>
            <a:avLst/>
            <a:gdLst/>
            <a:ahLst/>
            <a:cxnLst/>
            <a:rect r="r" b="b" t="t" l="l"/>
            <a:pathLst>
              <a:path h="6422188" w="8867559">
                <a:moveTo>
                  <a:pt x="0" y="0"/>
                </a:moveTo>
                <a:lnTo>
                  <a:pt x="8867559" y="0"/>
                </a:lnTo>
                <a:lnTo>
                  <a:pt x="8867559" y="6422188"/>
                </a:lnTo>
                <a:lnTo>
                  <a:pt x="0" y="6422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1278043" y="686117"/>
            <a:ext cx="855991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b="true" sz="3399" spc="-156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 2. </a:t>
            </a:r>
            <a:r>
              <a:rPr lang="en-US" b="true" sz="3399" spc="-156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Retention Analysis for Top Customers.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7782" y="2033490"/>
            <a:ext cx="7856868" cy="6220021"/>
          </a:xfrm>
          <a:custGeom>
            <a:avLst/>
            <a:gdLst/>
            <a:ahLst/>
            <a:cxnLst/>
            <a:rect r="r" b="b" t="t" l="l"/>
            <a:pathLst>
              <a:path h="6220021" w="7856868">
                <a:moveTo>
                  <a:pt x="0" y="0"/>
                </a:moveTo>
                <a:lnTo>
                  <a:pt x="7856868" y="0"/>
                </a:lnTo>
                <a:lnTo>
                  <a:pt x="7856868" y="6220020"/>
                </a:lnTo>
                <a:lnTo>
                  <a:pt x="0" y="622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36116" y="1676490"/>
            <a:ext cx="5566676" cy="7987574"/>
          </a:xfrm>
          <a:custGeom>
            <a:avLst/>
            <a:gdLst/>
            <a:ahLst/>
            <a:cxnLst/>
            <a:rect r="r" b="b" t="t" l="l"/>
            <a:pathLst>
              <a:path h="7987574" w="5566676">
                <a:moveTo>
                  <a:pt x="0" y="0"/>
                </a:moveTo>
                <a:lnTo>
                  <a:pt x="5566676" y="0"/>
                </a:lnTo>
                <a:lnTo>
                  <a:pt x="5566676" y="7987574"/>
                </a:lnTo>
                <a:lnTo>
                  <a:pt x="0" y="7987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" r="-626" b="-6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358216" y="686117"/>
            <a:ext cx="9378434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spc="-156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3. </a:t>
            </a:r>
            <a:r>
              <a:rPr lang="en-US" b="true" sz="3399" spc="-156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Top Customers’ Purchase Frequency by Month.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5768" y="1714153"/>
            <a:ext cx="8995381" cy="4566337"/>
          </a:xfrm>
          <a:custGeom>
            <a:avLst/>
            <a:gdLst/>
            <a:ahLst/>
            <a:cxnLst/>
            <a:rect r="r" b="b" t="t" l="l"/>
            <a:pathLst>
              <a:path h="4566337" w="8995381">
                <a:moveTo>
                  <a:pt x="0" y="0"/>
                </a:moveTo>
                <a:lnTo>
                  <a:pt x="8995381" y="0"/>
                </a:lnTo>
                <a:lnTo>
                  <a:pt x="8995381" y="4566337"/>
                </a:lnTo>
                <a:lnTo>
                  <a:pt x="0" y="4566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1" r="0" b="-121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768" y="6542280"/>
            <a:ext cx="11405611" cy="3423787"/>
          </a:xfrm>
          <a:custGeom>
            <a:avLst/>
            <a:gdLst/>
            <a:ahLst/>
            <a:cxnLst/>
            <a:rect r="r" b="b" t="t" l="l"/>
            <a:pathLst>
              <a:path h="3423787" w="11405611">
                <a:moveTo>
                  <a:pt x="0" y="0"/>
                </a:moveTo>
                <a:lnTo>
                  <a:pt x="11405611" y="0"/>
                </a:lnTo>
                <a:lnTo>
                  <a:pt x="11405611" y="3423788"/>
                </a:lnTo>
                <a:lnTo>
                  <a:pt x="0" y="3423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04" r="0" b="-160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774" y="686117"/>
            <a:ext cx="110288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spc="-156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 4. </a:t>
            </a:r>
            <a:r>
              <a:rPr lang="en-US" b="true" sz="3399" spc="-156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What is the lifetime value (LTV) of a customer? 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3533" y="2422399"/>
            <a:ext cx="6586354" cy="5307782"/>
          </a:xfrm>
          <a:custGeom>
            <a:avLst/>
            <a:gdLst/>
            <a:ahLst/>
            <a:cxnLst/>
            <a:rect r="r" b="b" t="t" l="l"/>
            <a:pathLst>
              <a:path h="5307782" w="6586354">
                <a:moveTo>
                  <a:pt x="0" y="0"/>
                </a:moveTo>
                <a:lnTo>
                  <a:pt x="6586354" y="0"/>
                </a:lnTo>
                <a:lnTo>
                  <a:pt x="6586354" y="5307782"/>
                </a:lnTo>
                <a:lnTo>
                  <a:pt x="0" y="530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62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29264" y="0"/>
            <a:ext cx="1330036" cy="1330036"/>
          </a:xfrm>
          <a:custGeom>
            <a:avLst/>
            <a:gdLst/>
            <a:ahLst/>
            <a:cxnLst/>
            <a:rect r="r" b="b" t="t" l="l"/>
            <a:pathLst>
              <a:path h="1330036" w="1330036">
                <a:moveTo>
                  <a:pt x="0" y="0"/>
                </a:moveTo>
                <a:lnTo>
                  <a:pt x="1330036" y="0"/>
                </a:lnTo>
                <a:lnTo>
                  <a:pt x="1330036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55748" y="2539365"/>
            <a:ext cx="7526208" cy="5073848"/>
          </a:xfrm>
          <a:custGeom>
            <a:avLst/>
            <a:gdLst/>
            <a:ahLst/>
            <a:cxnLst/>
            <a:rect r="r" b="b" t="t" l="l"/>
            <a:pathLst>
              <a:path h="5073848" w="7526208">
                <a:moveTo>
                  <a:pt x="0" y="0"/>
                </a:moveTo>
                <a:lnTo>
                  <a:pt x="7526208" y="0"/>
                </a:lnTo>
                <a:lnTo>
                  <a:pt x="7526208" y="5073849"/>
                </a:lnTo>
                <a:lnTo>
                  <a:pt x="0" y="5073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818994" y="942975"/>
            <a:ext cx="1102885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spc="-156">
                <a:solidFill>
                  <a:srgbClr val="00694C"/>
                </a:solidFill>
                <a:latin typeface="Arimo Bold"/>
                <a:ea typeface="Arimo Bold"/>
                <a:cs typeface="Arimo Bold"/>
                <a:sym typeface="Arimo Bold"/>
              </a:rPr>
              <a:t>Customer Cohort Analysis for 2024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DAGhC0r-eoU</dc:identifier>
  <dcterms:modified xsi:type="dcterms:W3CDTF">2011-08-01T06:04:30Z</dcterms:modified>
  <cp:revision>1</cp:revision>
  <dc:title>Copy of Presented by Keval Patel</dc:title>
</cp:coreProperties>
</file>